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76" autoAdjust="0"/>
  </p:normalViewPr>
  <p:slideViewPr>
    <p:cSldViewPr>
      <p:cViewPr varScale="1">
        <p:scale>
          <a:sx n="75" d="100"/>
          <a:sy n="75" d="100"/>
        </p:scale>
        <p:origin x="10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5CDE1-0A10-47E2-85AC-B389B77DAE57}" type="datetimeFigureOut">
              <a:rPr lang="en-US" smtClean="0"/>
              <a:pPr/>
              <a:t>5/7/2024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72F1D-240D-4E22-AAFC-0EBBE23E22E8}"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1A9B429-585A-42AE-BD04-DA488E1F5A29}" type="datetimeFigureOut">
              <a:rPr lang="uk-UA" smtClean="0"/>
              <a:pPr/>
              <a:t>07.05.2024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0B492F1-E532-4D08-9EAB-2679FD28D278}" type="slidenum">
              <a:rPr lang="uk-UA" smtClean="0"/>
              <a:pPr/>
              <a:t>‹N°›</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9B429-585A-42AE-BD04-DA488E1F5A29}" type="datetimeFigureOut">
              <a:rPr lang="uk-UA" smtClean="0"/>
              <a:pPr/>
              <a:t>07.05.2024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492F1-E532-4D08-9EAB-2679FD28D278}" type="slidenum">
              <a:rPr lang="uk-UA" smtClean="0"/>
              <a:pPr/>
              <a:t>‹N°›</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516819" y="0"/>
            <a:ext cx="10489419" cy="6858000"/>
          </a:xfrm>
          <a:prstGeom prst="rect">
            <a:avLst/>
          </a:prstGeom>
          <a:noFill/>
          <a:ln w="9525">
            <a:noFill/>
            <a:miter lim="800000"/>
            <a:headEnd/>
            <a:tailEnd/>
          </a:ln>
        </p:spPr>
      </p:pic>
      <p:sp>
        <p:nvSpPr>
          <p:cNvPr id="2" name="Заголовок 1"/>
          <p:cNvSpPr>
            <a:spLocks noGrp="1"/>
          </p:cNvSpPr>
          <p:nvPr>
            <p:ph type="ctrTitle"/>
          </p:nvPr>
        </p:nvSpPr>
        <p:spPr>
          <a:xfrm>
            <a:off x="107504" y="4581128"/>
            <a:ext cx="9144000" cy="792087"/>
          </a:xfrm>
        </p:spPr>
        <p:txBody>
          <a:bodyPr>
            <a:noAutofit/>
          </a:bodyPr>
          <a:lstStyle/>
          <a:p>
            <a:pPr algn="l"/>
            <a:r>
              <a:rPr lang="en-US" sz="4800" b="1" dirty="0">
                <a:solidFill>
                  <a:schemeClr val="bg1"/>
                </a:solidFill>
              </a:rPr>
              <a:t>Wave Power Generator</a:t>
            </a:r>
            <a:endParaRPr lang="uk-UA" sz="4800" dirty="0">
              <a:solidFill>
                <a:schemeClr val="bg1"/>
              </a:solidFill>
            </a:endParaRPr>
          </a:p>
        </p:txBody>
      </p:sp>
      <p:sp>
        <p:nvSpPr>
          <p:cNvPr id="6" name="Заголовок 1"/>
          <p:cNvSpPr txBox="1">
            <a:spLocks/>
          </p:cNvSpPr>
          <p:nvPr/>
        </p:nvSpPr>
        <p:spPr>
          <a:xfrm>
            <a:off x="107504" y="5589240"/>
            <a:ext cx="9036496" cy="936104"/>
          </a:xfrm>
          <a:prstGeom prst="rect">
            <a:avLst/>
          </a:prstGeom>
        </p:spPr>
        <p:txBody>
          <a:bodyPr vert="horz" lIns="91440" tIns="45720" rIns="91440" bIns="45720" rtlCol="0" anchor="ctr">
            <a:noAutofit/>
          </a:bodyPr>
          <a:lstStyle/>
          <a:p>
            <a:pPr lvl="0">
              <a:spcBef>
                <a:spcPct val="0"/>
              </a:spcBef>
            </a:pPr>
            <a:r>
              <a:rPr lang="en-US" sz="2400" b="1" dirty="0">
                <a:solidFill>
                  <a:schemeClr val="bg1"/>
                </a:solidFill>
                <a:latin typeface="+mj-lt"/>
                <a:ea typeface="+mj-ea"/>
                <a:cs typeface="+mj-cs"/>
              </a:rPr>
              <a:t>Project features a land secured system that reaches into the ocean and harvests the motion of the waves, converting the kinetic energy into clean electricity</a:t>
            </a:r>
            <a:endParaRPr kumimoji="0" lang="uk-UA" sz="2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0" y="0"/>
            <a:ext cx="9144000" cy="792087"/>
          </a:xfrm>
        </p:spPr>
        <p:txBody>
          <a:bodyPr>
            <a:noAutofit/>
          </a:bodyPr>
          <a:lstStyle/>
          <a:p>
            <a:pPr algn="l"/>
            <a:r>
              <a:rPr lang="en-US" sz="4800" b="1" dirty="0">
                <a:solidFill>
                  <a:schemeClr val="tx2">
                    <a:lumMod val="50000"/>
                  </a:schemeClr>
                </a:solidFill>
              </a:rPr>
              <a:t>On-shore Wave Energy Converter</a:t>
            </a:r>
            <a:endParaRPr lang="uk-UA" sz="4800" dirty="0">
              <a:solidFill>
                <a:schemeClr val="tx2">
                  <a:lumMod val="5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323528" y="1340768"/>
            <a:ext cx="3419872" cy="189129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04048" y="1340768"/>
            <a:ext cx="3419871" cy="192367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55790" y="2060848"/>
            <a:ext cx="1076250" cy="428054"/>
          </a:xfrm>
          <a:prstGeom prst="rect">
            <a:avLst/>
          </a:prstGeom>
          <a:noFill/>
          <a:ln w="9525">
            <a:noFill/>
            <a:miter lim="800000"/>
            <a:headEnd/>
            <a:tailEnd/>
          </a:ln>
        </p:spPr>
      </p:pic>
      <p:sp>
        <p:nvSpPr>
          <p:cNvPr id="8" name="Заголовок 1"/>
          <p:cNvSpPr txBox="1">
            <a:spLocks/>
          </p:cNvSpPr>
          <p:nvPr/>
        </p:nvSpPr>
        <p:spPr>
          <a:xfrm>
            <a:off x="323528" y="764704"/>
            <a:ext cx="3384376"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mj-lt"/>
                <a:ea typeface="+mj-ea"/>
                <a:cs typeface="+mj-cs"/>
              </a:rPr>
              <a:t>Buoy</a:t>
            </a:r>
            <a:r>
              <a:rPr kumimoji="0" lang="en-US" sz="2400" b="1" i="0" u="none" strike="noStrike" kern="1200" cap="none" spc="0" normalizeH="0" noProof="0" dirty="0">
                <a:ln>
                  <a:noFill/>
                </a:ln>
                <a:solidFill>
                  <a:schemeClr val="tx2">
                    <a:lumMod val="50000"/>
                  </a:schemeClr>
                </a:solidFill>
                <a:effectLst/>
                <a:uLnTx/>
                <a:uFillTx/>
                <a:latin typeface="+mj-lt"/>
                <a:ea typeface="+mj-ea"/>
                <a:cs typeface="+mj-cs"/>
              </a:rPr>
              <a:t> vertical </a:t>
            </a:r>
            <a:r>
              <a:rPr lang="en-US" sz="2400" b="1" dirty="0">
                <a:solidFill>
                  <a:schemeClr val="tx2">
                    <a:lumMod val="50000"/>
                  </a:schemeClr>
                </a:solidFill>
                <a:latin typeface="+mj-lt"/>
                <a:ea typeface="+mj-ea"/>
                <a:cs typeface="+mj-cs"/>
              </a:rPr>
              <a:t>mu</a:t>
            </a:r>
            <a:r>
              <a:rPr kumimoji="0" lang="en-US" sz="2400" b="1" i="0" u="none" strike="noStrike" kern="1200" cap="none" spc="0" normalizeH="0" noProof="0" dirty="0" err="1">
                <a:ln>
                  <a:noFill/>
                </a:ln>
                <a:solidFill>
                  <a:schemeClr val="tx2">
                    <a:lumMod val="50000"/>
                  </a:schemeClr>
                </a:solidFill>
                <a:effectLst/>
                <a:uLnTx/>
                <a:uFillTx/>
                <a:latin typeface="+mj-lt"/>
                <a:ea typeface="+mj-ea"/>
                <a:cs typeface="+mj-cs"/>
              </a:rPr>
              <a:t>vement</a:t>
            </a:r>
            <a:endParaRPr kumimoji="0" lang="uk-UA" sz="24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9" name="Заголовок 1"/>
          <p:cNvSpPr txBox="1">
            <a:spLocks/>
          </p:cNvSpPr>
          <p:nvPr/>
        </p:nvSpPr>
        <p:spPr>
          <a:xfrm>
            <a:off x="5004048" y="764704"/>
            <a:ext cx="3384376"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mj-lt"/>
                <a:ea typeface="+mj-ea"/>
                <a:cs typeface="+mj-cs"/>
              </a:rPr>
              <a:t>Water pump</a:t>
            </a:r>
            <a:endParaRPr kumimoji="0" lang="uk-UA" sz="24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pic>
        <p:nvPicPr>
          <p:cNvPr id="2053" name="Picture 5"/>
          <p:cNvPicPr>
            <a:picLocks noChangeAspect="1" noChangeArrowheads="1"/>
          </p:cNvPicPr>
          <p:nvPr/>
        </p:nvPicPr>
        <p:blipFill>
          <a:blip r:embed="rId5" cstate="print"/>
          <a:srcRect/>
          <a:stretch>
            <a:fillRect/>
          </a:stretch>
        </p:blipFill>
        <p:spPr bwMode="auto">
          <a:xfrm>
            <a:off x="323528" y="4437112"/>
            <a:ext cx="3384376" cy="1903712"/>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rot="10800000">
            <a:off x="3851920" y="5157192"/>
            <a:ext cx="1076250" cy="428054"/>
          </a:xfrm>
          <a:prstGeom prst="rect">
            <a:avLst/>
          </a:prstGeom>
          <a:noFill/>
          <a:ln w="9525">
            <a:noFill/>
            <a:miter lim="800000"/>
            <a:headEnd/>
            <a:tailEnd/>
          </a:ln>
        </p:spPr>
      </p:pic>
      <p:sp>
        <p:nvSpPr>
          <p:cNvPr id="12" name="Заголовок 1"/>
          <p:cNvSpPr txBox="1">
            <a:spLocks/>
          </p:cNvSpPr>
          <p:nvPr/>
        </p:nvSpPr>
        <p:spPr>
          <a:xfrm>
            <a:off x="323528" y="6309320"/>
            <a:ext cx="3384376" cy="576064"/>
          </a:xfrm>
          <a:prstGeom prst="rect">
            <a:avLst/>
          </a:prstGeom>
        </p:spPr>
        <p:txBody>
          <a:bodyPr vert="horz" lIns="91440" tIns="45720" rIns="91440" bIns="45720" rtlCol="0" anchor="ctr">
            <a:noAutofit/>
          </a:bodyPr>
          <a:lstStyle/>
          <a:p>
            <a:pPr lvl="0">
              <a:spcBef>
                <a:spcPct val="0"/>
              </a:spcBef>
            </a:pPr>
            <a:r>
              <a:rPr lang="en-US" sz="2400" b="1" dirty="0">
                <a:solidFill>
                  <a:schemeClr val="tx2">
                    <a:lumMod val="50000"/>
                  </a:schemeClr>
                </a:solidFill>
                <a:latin typeface="+mj-lt"/>
                <a:ea typeface="+mj-ea"/>
                <a:cs typeface="+mj-cs"/>
              </a:rPr>
              <a:t>Turbine generator</a:t>
            </a:r>
            <a:endParaRPr kumimoji="0" lang="uk-UA" sz="24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pic>
        <p:nvPicPr>
          <p:cNvPr id="2054" name="Picture 6"/>
          <p:cNvPicPr>
            <a:picLocks noChangeAspect="1" noChangeArrowheads="1"/>
          </p:cNvPicPr>
          <p:nvPr/>
        </p:nvPicPr>
        <p:blipFill>
          <a:blip r:embed="rId6" cstate="print"/>
          <a:srcRect/>
          <a:stretch>
            <a:fillRect/>
          </a:stretch>
        </p:blipFill>
        <p:spPr bwMode="auto">
          <a:xfrm>
            <a:off x="5004048" y="4437112"/>
            <a:ext cx="3384376" cy="1903712"/>
          </a:xfrm>
          <a:prstGeom prst="rect">
            <a:avLst/>
          </a:prstGeom>
          <a:noFill/>
          <a:ln w="9525">
            <a:noFill/>
            <a:miter lim="800000"/>
            <a:headEnd/>
            <a:tailEnd/>
          </a:ln>
        </p:spPr>
      </p:pic>
      <p:sp>
        <p:nvSpPr>
          <p:cNvPr id="14" name="Заголовок 1"/>
          <p:cNvSpPr txBox="1">
            <a:spLocks/>
          </p:cNvSpPr>
          <p:nvPr/>
        </p:nvSpPr>
        <p:spPr>
          <a:xfrm>
            <a:off x="5004048" y="6309320"/>
            <a:ext cx="3456384" cy="548680"/>
          </a:xfrm>
          <a:prstGeom prst="rect">
            <a:avLst/>
          </a:prstGeom>
        </p:spPr>
        <p:txBody>
          <a:bodyPr vert="horz" lIns="91440" tIns="45720" rIns="91440" bIns="45720" rtlCol="0" anchor="ctr">
            <a:noAutofit/>
          </a:bodyPr>
          <a:lstStyle/>
          <a:p>
            <a:pPr lvl="0">
              <a:spcBef>
                <a:spcPct val="0"/>
              </a:spcBef>
            </a:pPr>
            <a:r>
              <a:rPr lang="en-US" sz="2400" b="1" dirty="0">
                <a:solidFill>
                  <a:schemeClr val="tx2">
                    <a:lumMod val="50000"/>
                  </a:schemeClr>
                </a:solidFill>
                <a:latin typeface="+mj-lt"/>
                <a:ea typeface="+mj-ea"/>
                <a:cs typeface="+mj-cs"/>
              </a:rPr>
              <a:t>Hyperbaric chamber</a:t>
            </a:r>
            <a:endParaRPr kumimoji="0" lang="uk-UA" sz="24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pic>
        <p:nvPicPr>
          <p:cNvPr id="15" name="Picture 4"/>
          <p:cNvPicPr>
            <a:picLocks noChangeAspect="1" noChangeArrowheads="1"/>
          </p:cNvPicPr>
          <p:nvPr/>
        </p:nvPicPr>
        <p:blipFill>
          <a:blip r:embed="rId4" cstate="print"/>
          <a:srcRect/>
          <a:stretch>
            <a:fillRect/>
          </a:stretch>
        </p:blipFill>
        <p:spPr bwMode="auto">
          <a:xfrm rot="5400000">
            <a:off x="6124104" y="3684960"/>
            <a:ext cx="1076250" cy="4280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0" y="0"/>
            <a:ext cx="9144000" cy="836712"/>
          </a:xfrm>
        </p:spPr>
        <p:txBody>
          <a:bodyPr>
            <a:noAutofit/>
          </a:bodyPr>
          <a:lstStyle/>
          <a:p>
            <a:pPr algn="l"/>
            <a:r>
              <a:rPr lang="en-US" sz="4800" b="1" dirty="0">
                <a:solidFill>
                  <a:schemeClr val="tx2">
                    <a:lumMod val="50000"/>
                  </a:schemeClr>
                </a:solidFill>
              </a:rPr>
              <a:t>                      Feasibility</a:t>
            </a:r>
            <a:endParaRPr lang="uk-UA" sz="4800" dirty="0">
              <a:solidFill>
                <a:schemeClr val="tx2">
                  <a:lumMod val="50000"/>
                </a:schemeClr>
              </a:solidFill>
            </a:endParaRPr>
          </a:p>
        </p:txBody>
      </p:sp>
      <p:sp>
        <p:nvSpPr>
          <p:cNvPr id="9" name="Заголовок 1"/>
          <p:cNvSpPr txBox="1">
            <a:spLocks/>
          </p:cNvSpPr>
          <p:nvPr/>
        </p:nvSpPr>
        <p:spPr>
          <a:xfrm>
            <a:off x="323528" y="908720"/>
            <a:ext cx="8568952" cy="5949280"/>
          </a:xfrm>
          <a:prstGeom prst="rect">
            <a:avLst/>
          </a:prstGeom>
        </p:spPr>
        <p:txBody>
          <a:bodyPr vert="horz" lIns="91440" tIns="45720" rIns="91440" bIns="45720" rtlCol="0" anchor="t">
            <a:noAutofit/>
          </a:bodyPr>
          <a:lstStyle/>
          <a:p>
            <a:pPr>
              <a:spcBef>
                <a:spcPct val="0"/>
              </a:spcBef>
            </a:pPr>
            <a:r>
              <a:rPr kumimoji="0" lang="en-US" sz="2400" b="1" i="0" u="none" strike="noStrike" kern="1200" cap="none" spc="0" normalizeH="0" baseline="0" noProof="0" dirty="0">
                <a:ln>
                  <a:noFill/>
                </a:ln>
                <a:solidFill>
                  <a:schemeClr val="tx2">
                    <a:lumMod val="50000"/>
                  </a:schemeClr>
                </a:solidFill>
                <a:effectLst/>
                <a:uLnTx/>
                <a:uFillTx/>
                <a:latin typeface="+mj-lt"/>
                <a:ea typeface="+mj-ea"/>
                <a:cs typeface="+mj-cs"/>
              </a:rPr>
              <a:t>Dimensions</a:t>
            </a:r>
            <a:r>
              <a:rPr lang="en-US" sz="2400" b="1" dirty="0">
                <a:solidFill>
                  <a:schemeClr val="tx2">
                    <a:lumMod val="50000"/>
                  </a:schemeClr>
                </a:solidFill>
                <a:latin typeface="+mj-lt"/>
                <a:ea typeface="+mj-ea"/>
                <a:cs typeface="+mj-cs"/>
              </a:rPr>
              <a:t>: </a:t>
            </a:r>
            <a:r>
              <a:rPr lang="en-US" sz="2400" dirty="0">
                <a:solidFill>
                  <a:schemeClr val="tx2">
                    <a:lumMod val="50000"/>
                  </a:schemeClr>
                </a:solidFill>
                <a:latin typeface="+mj-lt"/>
                <a:ea typeface="+mj-ea"/>
                <a:cs typeface="+mj-cs"/>
              </a:rPr>
              <a:t>floating disc module consists of a 10 meter diameter floating buoy attached to a 22 meter long arm</a:t>
            </a:r>
          </a:p>
          <a:p>
            <a:pPr>
              <a:spcBef>
                <a:spcPct val="0"/>
              </a:spcBef>
            </a:pPr>
            <a:r>
              <a:rPr lang="en-US" sz="2400" b="1" dirty="0">
                <a:solidFill>
                  <a:schemeClr val="tx2">
                    <a:lumMod val="50000"/>
                  </a:schemeClr>
                </a:solidFill>
                <a:latin typeface="+mj-lt"/>
                <a:ea typeface="+mj-ea"/>
                <a:cs typeface="+mj-cs"/>
              </a:rPr>
              <a:t>Installed turbine capacity: 5</a:t>
            </a:r>
            <a:r>
              <a:rPr lang="en-US" sz="2400" dirty="0">
                <a:solidFill>
                  <a:schemeClr val="tx2">
                    <a:lumMod val="50000"/>
                  </a:schemeClr>
                </a:solidFill>
                <a:latin typeface="+mj-lt"/>
                <a:ea typeface="+mj-ea"/>
                <a:cs typeface="+mj-cs"/>
              </a:rPr>
              <a:t> MW/hour.</a:t>
            </a:r>
          </a:p>
          <a:p>
            <a:pPr>
              <a:spcBef>
                <a:spcPct val="0"/>
              </a:spcBef>
            </a:pPr>
            <a:r>
              <a:rPr lang="en-US" sz="2400" b="1" dirty="0">
                <a:solidFill>
                  <a:schemeClr val="tx2">
                    <a:lumMod val="50000"/>
                  </a:schemeClr>
                </a:solidFill>
                <a:latin typeface="+mj-lt"/>
                <a:ea typeface="+mj-ea"/>
                <a:cs typeface="+mj-cs"/>
              </a:rPr>
              <a:t>Developer:</a:t>
            </a:r>
            <a:r>
              <a:rPr lang="en-US" sz="2400" dirty="0"/>
              <a:t> Technology Laboratory and EDINA KRAINA Fond</a:t>
            </a:r>
          </a:p>
          <a:p>
            <a:pPr>
              <a:spcBef>
                <a:spcPct val="0"/>
              </a:spcBef>
            </a:pPr>
            <a:r>
              <a:rPr lang="en-US" sz="2400" b="1" dirty="0">
                <a:solidFill>
                  <a:schemeClr val="tx2">
                    <a:lumMod val="50000"/>
                  </a:schemeClr>
                </a:solidFill>
                <a:latin typeface="+mj-lt"/>
                <a:ea typeface="+mj-ea"/>
                <a:cs typeface="+mj-cs"/>
              </a:rPr>
              <a:t>Project cost: about </a:t>
            </a:r>
            <a:r>
              <a:rPr lang="en-US" sz="2400" dirty="0">
                <a:solidFill>
                  <a:schemeClr val="tx2">
                    <a:lumMod val="50000"/>
                  </a:schemeClr>
                </a:solidFill>
                <a:latin typeface="+mj-lt"/>
                <a:ea typeface="+mj-ea"/>
                <a:cs typeface="+mj-cs"/>
              </a:rPr>
              <a:t>USD 3.5(three and half) million for two subunits module (UNIT)</a:t>
            </a:r>
          </a:p>
          <a:p>
            <a:pPr>
              <a:spcBef>
                <a:spcPct val="0"/>
              </a:spcBef>
            </a:pPr>
            <a:endParaRPr lang="en-US" sz="2400" dirty="0">
              <a:solidFill>
                <a:schemeClr val="tx2">
                  <a:lumMod val="50000"/>
                </a:schemeClr>
              </a:solidFill>
              <a:latin typeface="+mj-lt"/>
              <a:ea typeface="+mj-ea"/>
              <a:cs typeface="+mj-cs"/>
            </a:endParaRPr>
          </a:p>
          <a:p>
            <a:r>
              <a:rPr lang="en-US" sz="2400" b="1" dirty="0">
                <a:solidFill>
                  <a:schemeClr val="tx2">
                    <a:lumMod val="50000"/>
                  </a:schemeClr>
                </a:solidFill>
                <a:latin typeface="+mj-lt"/>
                <a:ea typeface="+mj-ea"/>
                <a:cs typeface="+mj-cs"/>
              </a:rPr>
              <a:t>Advantages of technology for Africa:</a:t>
            </a:r>
          </a:p>
          <a:p>
            <a:r>
              <a:rPr lang="uk-UA" sz="2400" dirty="0"/>
              <a:t>1. </a:t>
            </a:r>
            <a:r>
              <a:rPr lang="en-US" sz="2400" dirty="0"/>
              <a:t>Simple and reliable construction</a:t>
            </a:r>
            <a:endParaRPr lang="uk-UA" sz="2400" dirty="0"/>
          </a:p>
          <a:p>
            <a:r>
              <a:rPr lang="uk-UA" sz="2400" dirty="0"/>
              <a:t>2. </a:t>
            </a:r>
            <a:r>
              <a:rPr lang="en-US" sz="2400" dirty="0"/>
              <a:t>Minimum environmental footprint for water and on-shore area</a:t>
            </a:r>
            <a:endParaRPr lang="uk-UA" sz="2400" dirty="0"/>
          </a:p>
          <a:p>
            <a:r>
              <a:rPr lang="uk-UA" sz="2400" dirty="0"/>
              <a:t>3. </a:t>
            </a:r>
            <a:r>
              <a:rPr lang="en-US" sz="2400" dirty="0"/>
              <a:t>Absence of hazardous or dangerous components</a:t>
            </a:r>
          </a:p>
          <a:p>
            <a:r>
              <a:rPr lang="en-US" sz="2400" dirty="0"/>
              <a:t>4. Minimal area  requirements</a:t>
            </a:r>
          </a:p>
          <a:p>
            <a:r>
              <a:rPr lang="en-US" sz="2400" dirty="0"/>
              <a:t>5. Minimal requirements for implementation</a:t>
            </a:r>
          </a:p>
          <a:p>
            <a:r>
              <a:rPr lang="en-US" sz="2400" dirty="0"/>
              <a:t>6. Very low cost of electricity generated</a:t>
            </a:r>
          </a:p>
          <a:p>
            <a:r>
              <a:rPr lang="en-US" sz="2400" dirty="0"/>
              <a:t>7. Simplicity in the possibility of project multiplication.</a:t>
            </a:r>
          </a:p>
          <a:p>
            <a:endParaRPr lang="en-US" sz="2400" dirty="0"/>
          </a:p>
          <a:p>
            <a:r>
              <a:rPr lang="en-US" sz="2400" b="1" dirty="0"/>
              <a:t>                                               </a:t>
            </a:r>
            <a:endParaRPr lang="en-US" sz="2400" dirty="0"/>
          </a:p>
          <a:p>
            <a:endParaRPr lang="en-US" sz="2400" dirty="0"/>
          </a:p>
          <a:p>
            <a:endParaRPr lang="en-US" sz="2400" dirty="0"/>
          </a:p>
          <a:p>
            <a:endParaRPr lang="en-US" sz="2400" dirty="0"/>
          </a:p>
          <a:p>
            <a:endParaRPr lang="en-US" sz="2400" dirty="0"/>
          </a:p>
          <a:p>
            <a:endParaRPr lang="en-US" sz="2400" dirty="0"/>
          </a:p>
          <a:p>
            <a:pPr algn="ctr"/>
            <a:endParaRPr lang="uk-UA" sz="2400" dirty="0"/>
          </a:p>
          <a:p>
            <a:pPr>
              <a:spcBef>
                <a:spcPct val="0"/>
              </a:spcBef>
            </a:pPr>
            <a:endParaRPr lang="en-US" sz="2400" dirty="0">
              <a:solidFill>
                <a:schemeClr val="tx2">
                  <a:lumMod val="50000"/>
                </a:schemeClr>
              </a:solidFill>
              <a:latin typeface="+mj-lt"/>
              <a:ea typeface="+mj-ea"/>
              <a:cs typeface="+mj-cs"/>
            </a:endParaRPr>
          </a:p>
          <a:p>
            <a:pPr>
              <a:spcBef>
                <a:spcPct val="0"/>
              </a:spcBef>
            </a:pPr>
            <a:endParaRPr lang="en-US" sz="2400" dirty="0">
              <a:solidFill>
                <a:schemeClr val="tx2">
                  <a:lumMod val="50000"/>
                </a:schemeClr>
              </a:solidFill>
              <a:latin typeface="+mj-lt"/>
              <a:ea typeface="+mj-ea"/>
              <a:cs typeface="+mj-cs"/>
            </a:endParaRPr>
          </a:p>
          <a:p>
            <a:pPr>
              <a:spcBef>
                <a:spcPct val="0"/>
              </a:spcBef>
            </a:pPr>
            <a:endParaRPr lang="uk-UA" sz="2400" dirty="0">
              <a:solidFill>
                <a:schemeClr val="tx2">
                  <a:lumMod val="50000"/>
                </a:schemeClr>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3FCA8-F0AB-3E85-2293-0216A8F66608}"/>
              </a:ext>
            </a:extLst>
          </p:cNvPr>
          <p:cNvSpPr>
            <a:spLocks noGrp="1"/>
          </p:cNvSpPr>
          <p:nvPr>
            <p:ph type="title"/>
          </p:nvPr>
        </p:nvSpPr>
        <p:spPr/>
        <p:txBody>
          <a:bodyPr>
            <a:normAutofit/>
          </a:bodyPr>
          <a:lstStyle/>
          <a:p>
            <a:r>
              <a:rPr lang="en-US" sz="3200" b="1" dirty="0"/>
              <a:t>BRIEF FINANCIAL CALCULATION OF THE PROJECT</a:t>
            </a:r>
          </a:p>
        </p:txBody>
      </p:sp>
      <p:sp>
        <p:nvSpPr>
          <p:cNvPr id="3" name="Espace réservé du contenu 2">
            <a:extLst>
              <a:ext uri="{FF2B5EF4-FFF2-40B4-BE49-F238E27FC236}">
                <a16:creationId xmlns:a16="http://schemas.microsoft.com/office/drawing/2014/main" id="{232331A4-D597-5C89-9DDA-9D8501DD6569}"/>
              </a:ext>
            </a:extLst>
          </p:cNvPr>
          <p:cNvSpPr>
            <a:spLocks noGrp="1"/>
          </p:cNvSpPr>
          <p:nvPr>
            <p:ph idx="1"/>
          </p:nvPr>
        </p:nvSpPr>
        <p:spPr>
          <a:xfrm>
            <a:off x="323528" y="1340768"/>
            <a:ext cx="8568952" cy="5112568"/>
          </a:xfrm>
        </p:spPr>
        <p:txBody>
          <a:bodyPr>
            <a:normAutofit lnSpcReduction="10000"/>
          </a:bodyPr>
          <a:lstStyle/>
          <a:p>
            <a:pPr marL="0" indent="0">
              <a:buNone/>
            </a:pPr>
            <a:r>
              <a:rPr lang="en-US" dirty="0"/>
              <a:t>*</a:t>
            </a:r>
            <a:r>
              <a:rPr lang="en-US" sz="2400" b="1" dirty="0"/>
              <a:t>Unit capacity at two turbines of total power 5 </a:t>
            </a:r>
            <a:r>
              <a:rPr lang="en-US" sz="2400" b="1" dirty="0" err="1"/>
              <a:t>Mwt</a:t>
            </a:r>
            <a:r>
              <a:rPr lang="en-US" sz="2400" b="1" dirty="0"/>
              <a:t>/hour one:</a:t>
            </a:r>
          </a:p>
          <a:p>
            <a:pPr marL="0" indent="0">
              <a:buNone/>
            </a:pPr>
            <a:r>
              <a:rPr lang="en-US" sz="2400" b="1" dirty="0"/>
              <a:t>Daily – 120 </a:t>
            </a:r>
            <a:r>
              <a:rPr lang="en-US" sz="2400" b="1" dirty="0" err="1"/>
              <a:t>Mwt</a:t>
            </a:r>
            <a:r>
              <a:rPr lang="en-US" sz="2400" b="1" dirty="0"/>
              <a:t>. / Monthly – 3600 </a:t>
            </a:r>
            <a:r>
              <a:rPr lang="en-US" sz="2400" b="1" dirty="0" err="1"/>
              <a:t>Mwt</a:t>
            </a:r>
            <a:r>
              <a:rPr lang="en-US" sz="2400" b="1" dirty="0"/>
              <a:t>.</a:t>
            </a:r>
          </a:p>
          <a:p>
            <a:pPr marL="0" indent="0">
              <a:buNone/>
            </a:pPr>
            <a:r>
              <a:rPr lang="en-US" sz="2400" b="1" dirty="0"/>
              <a:t>* Performance of a cascade of ten units:</a:t>
            </a:r>
          </a:p>
          <a:p>
            <a:pPr marL="0" indent="0">
              <a:buNone/>
            </a:pPr>
            <a:r>
              <a:rPr lang="en-US" sz="2400" b="1" dirty="0"/>
              <a:t>Monthly – 36000 </a:t>
            </a:r>
            <a:r>
              <a:rPr lang="en-US" sz="2400" b="1" dirty="0" err="1"/>
              <a:t>Mwt</a:t>
            </a:r>
            <a:r>
              <a:rPr lang="en-US" sz="2400" b="1" dirty="0"/>
              <a:t>. / Annual – 432.000 </a:t>
            </a:r>
            <a:r>
              <a:rPr lang="en-US" sz="2400" b="1" dirty="0" err="1"/>
              <a:t>Mwt</a:t>
            </a:r>
            <a:r>
              <a:rPr lang="en-US" sz="2400" b="1" dirty="0"/>
              <a:t>.</a:t>
            </a:r>
          </a:p>
          <a:p>
            <a:pPr marL="0" indent="0">
              <a:buNone/>
            </a:pPr>
            <a:r>
              <a:rPr lang="en-US" sz="2400" b="1" dirty="0"/>
              <a:t>* Cost per unit – USD 3.500.000.00</a:t>
            </a:r>
          </a:p>
          <a:p>
            <a:pPr marL="0" indent="0">
              <a:buNone/>
            </a:pPr>
            <a:r>
              <a:rPr lang="en-US" sz="2400" b="1" dirty="0"/>
              <a:t>* Cost per cascade of ten units – USD 35.000.000.00</a:t>
            </a:r>
          </a:p>
          <a:p>
            <a:pPr marL="0" indent="0">
              <a:buNone/>
            </a:pPr>
            <a:r>
              <a:rPr lang="en-US" sz="2400" b="1" dirty="0"/>
              <a:t>* Expected cost of electricity produced by cascade of 10 units (at the expected rate USD 0.07/</a:t>
            </a:r>
            <a:r>
              <a:rPr lang="en-US" sz="2400" b="1" dirty="0" err="1"/>
              <a:t>Kwt</a:t>
            </a:r>
            <a:r>
              <a:rPr lang="en-US" sz="2400" b="1" dirty="0"/>
              <a:t>) – USD 32.400.000/annually</a:t>
            </a:r>
          </a:p>
          <a:p>
            <a:pPr marL="0" indent="0">
              <a:buNone/>
            </a:pPr>
            <a:r>
              <a:rPr lang="en-US" sz="2400" b="1" dirty="0"/>
              <a:t>* Expected realizable value of electricity generated by 10 units (at minimum selling price USD 0.11/</a:t>
            </a:r>
            <a:r>
              <a:rPr lang="en-US" sz="2400" b="1" dirty="0" err="1"/>
              <a:t>Kwt</a:t>
            </a:r>
            <a:r>
              <a:rPr lang="en-US" sz="2400" b="1" dirty="0"/>
              <a:t>) – USD 47.520.000/annually</a:t>
            </a:r>
          </a:p>
          <a:p>
            <a:pPr marL="0" indent="0">
              <a:buNone/>
            </a:pPr>
            <a:r>
              <a:rPr lang="en-US" sz="2400" b="1" dirty="0"/>
              <a:t>* Expected profit – USD 17.280.000/annually.</a:t>
            </a:r>
          </a:p>
          <a:p>
            <a:pPr marL="0" indent="0">
              <a:buNone/>
            </a:pPr>
            <a:r>
              <a:rPr lang="en-US" sz="2400" b="1" dirty="0"/>
              <a:t> </a:t>
            </a:r>
            <a:r>
              <a:rPr lang="en-US" sz="1800" b="1" dirty="0"/>
              <a:t>Thus, Project should pay off and start generating profit within 2 years.</a:t>
            </a:r>
          </a:p>
        </p:txBody>
      </p:sp>
    </p:spTree>
    <p:extLst>
      <p:ext uri="{BB962C8B-B14F-4D97-AF65-F5344CB8AC3E}">
        <p14:creationId xmlns:p14="http://schemas.microsoft.com/office/powerpoint/2010/main" val="366255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29F12-4167-736E-81D6-52CDF3C51678}"/>
              </a:ext>
            </a:extLst>
          </p:cNvPr>
          <p:cNvSpPr>
            <a:spLocks noGrp="1"/>
          </p:cNvSpPr>
          <p:nvPr>
            <p:ph type="title"/>
          </p:nvPr>
        </p:nvSpPr>
        <p:spPr/>
        <p:txBody>
          <a:bodyPr>
            <a:normAutofit/>
          </a:bodyPr>
          <a:lstStyle/>
          <a:p>
            <a:r>
              <a:rPr lang="en-US" sz="2800" b="1" dirty="0"/>
              <a:t>Conditions for the implementation of this project in Guinea and the Gulf of Guinea countries.</a:t>
            </a:r>
          </a:p>
        </p:txBody>
      </p:sp>
      <p:sp>
        <p:nvSpPr>
          <p:cNvPr id="3" name="Espace réservé du contenu 2">
            <a:extLst>
              <a:ext uri="{FF2B5EF4-FFF2-40B4-BE49-F238E27FC236}">
                <a16:creationId xmlns:a16="http://schemas.microsoft.com/office/drawing/2014/main" id="{2CFF8394-C005-D795-0F0E-6A188A240232}"/>
              </a:ext>
            </a:extLst>
          </p:cNvPr>
          <p:cNvSpPr>
            <a:spLocks noGrp="1"/>
          </p:cNvSpPr>
          <p:nvPr>
            <p:ph idx="1"/>
          </p:nvPr>
        </p:nvSpPr>
        <p:spPr>
          <a:xfrm>
            <a:off x="457200" y="1600200"/>
            <a:ext cx="8435280" cy="4525963"/>
          </a:xfrm>
        </p:spPr>
        <p:txBody>
          <a:bodyPr>
            <a:normAutofit/>
          </a:bodyPr>
          <a:lstStyle/>
          <a:p>
            <a:pPr marL="0" indent="0">
              <a:buNone/>
            </a:pPr>
            <a:r>
              <a:rPr lang="en-US" sz="1800" b="1" dirty="0"/>
              <a:t>Our Foundation in the Gulf of Guinea, with the assistance of a German specialized company, carried out a full range of scientific and research studies to confirm the physical conditions for the Project implementation (the prefeasibility study report exist) :</a:t>
            </a:r>
          </a:p>
          <a:p>
            <a:pPr>
              <a:buFontTx/>
              <a:buChar char="-"/>
            </a:pPr>
            <a:r>
              <a:rPr lang="en-US" sz="1800" dirty="0"/>
              <a:t>Presence of constant sea waves of the required amplitude</a:t>
            </a:r>
          </a:p>
          <a:p>
            <a:pPr>
              <a:buFontTx/>
              <a:buChar char="-"/>
            </a:pPr>
            <a:r>
              <a:rPr lang="en-US" sz="1800" dirty="0"/>
              <a:t>Absence of storms and hurricanes in the water area</a:t>
            </a:r>
          </a:p>
          <a:p>
            <a:pPr>
              <a:buFontTx/>
              <a:buChar char="-"/>
            </a:pPr>
            <a:r>
              <a:rPr lang="en-US" sz="1800" dirty="0"/>
              <a:t>Temperature regime without sharp fluctuations</a:t>
            </a:r>
          </a:p>
          <a:p>
            <a:pPr marL="0" indent="0">
              <a:buNone/>
            </a:pPr>
            <a:r>
              <a:rPr lang="en-US" sz="1800" b="1" dirty="0"/>
              <a:t>The Gulf of Guinea coastal States, like all African States, are characterized by power generation problems and persistent power shortages.</a:t>
            </a:r>
          </a:p>
          <a:p>
            <a:pPr marL="0" indent="0">
              <a:buNone/>
            </a:pPr>
            <a:r>
              <a:rPr lang="en-US" sz="1800" b="1" dirty="0"/>
              <a:t>The average annual electricity demand for Conakry (Guinea’s capital) is about 3600000 </a:t>
            </a:r>
            <a:r>
              <a:rPr lang="en-US" sz="1800" b="1" dirty="0" err="1"/>
              <a:t>Mwt</a:t>
            </a:r>
            <a:r>
              <a:rPr lang="en-US" sz="1800" b="1" dirty="0"/>
              <a:t>. </a:t>
            </a:r>
          </a:p>
          <a:p>
            <a:pPr marL="0" indent="0">
              <a:buNone/>
            </a:pPr>
            <a:r>
              <a:rPr lang="en-US" sz="1800" b="1" dirty="0"/>
              <a:t>Thus, a cascade of 10 units will be able to cover the annual demand of the capital and the surrounding regions. And when the cascade is expanded to several dozen units, we will be able to export electricity to neighboring countries of the continent.</a:t>
            </a:r>
          </a:p>
        </p:txBody>
      </p:sp>
    </p:spTree>
    <p:extLst>
      <p:ext uri="{BB962C8B-B14F-4D97-AF65-F5344CB8AC3E}">
        <p14:creationId xmlns:p14="http://schemas.microsoft.com/office/powerpoint/2010/main" val="37576295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474</Words>
  <Application>Microsoft Office PowerPoint</Application>
  <PresentationFormat>Affichage à l'écran (4:3)</PresentationFormat>
  <Paragraphs>49</Paragraphs>
  <Slides>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vt:i4>
      </vt:variant>
    </vt:vector>
  </HeadingPairs>
  <TitlesOfParts>
    <vt:vector size="8" baseType="lpstr">
      <vt:lpstr>Arial</vt:lpstr>
      <vt:lpstr>Calibri</vt:lpstr>
      <vt:lpstr>Тема Office</vt:lpstr>
      <vt:lpstr>Wave Power Generator</vt:lpstr>
      <vt:lpstr>On-shore Wave Energy Converter</vt:lpstr>
      <vt:lpstr>                      Feasibility</vt:lpstr>
      <vt:lpstr>BRIEF FINANCIAL CALCULATION OF THE PROJECT</vt:lpstr>
      <vt:lpstr>Conditions for the implementation of this project in Guinea and the Gulf of Guinea countries.</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On-shore Wave Energy Converter</dc:title>
  <dc:creator>PC</dc:creator>
  <cp:lastModifiedBy>User</cp:lastModifiedBy>
  <cp:revision>48</cp:revision>
  <dcterms:created xsi:type="dcterms:W3CDTF">2017-02-01T21:15:08Z</dcterms:created>
  <dcterms:modified xsi:type="dcterms:W3CDTF">2024-05-07T09:49:30Z</dcterms:modified>
</cp:coreProperties>
</file>